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2EE672E-3367-4C9B-AEDC-FD0AC9874FB7}">
          <p14:sldIdLst>
            <p14:sldId id="256"/>
            <p14:sldId id="257"/>
            <p14:sldId id="258"/>
            <p14:sldId id="261"/>
            <p14:sldId id="259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73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6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66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75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31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79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99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211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03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82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9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86402-641C-44CE-9897-B052E6559979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64746-0096-47BA-A171-D40DCDDB33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19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9.wdp"/><Relationship Id="rId1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1.png"/><Relationship Id="rId17" Type="http://schemas.microsoft.com/office/2007/relationships/hdphoto" Target="../media/hdphoto11.wdp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0.png"/><Relationship Id="rId19" Type="http://schemas.microsoft.com/office/2007/relationships/hdphoto" Target="../media/hdphoto12.wdp"/><Relationship Id="rId4" Type="http://schemas.openxmlformats.org/officeDocument/2006/relationships/image" Target="../media/image7.png"/><Relationship Id="rId9" Type="http://schemas.microsoft.com/office/2007/relationships/hdphoto" Target="../media/hdphoto7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930"/>
            <a:ext cx="12192000" cy="3203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" y="90616"/>
            <a:ext cx="12098770" cy="317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15546" y="3108448"/>
            <a:ext cx="10560908" cy="708455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C00000"/>
                </a:solidFill>
              </a:rPr>
              <a:t>LOKAL UŻYTKOWY PRZEZNACZONY DO DZIERŻAWY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84886" y="3782674"/>
            <a:ext cx="6301946" cy="8374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dirty="0">
                <a:solidFill>
                  <a:srgbClr val="C00000"/>
                </a:solidFill>
                <a:latin typeface="+mj-lt"/>
              </a:rPr>
              <a:t>o</a:t>
            </a:r>
            <a:r>
              <a:rPr lang="pl-PL" dirty="0" smtClean="0">
                <a:solidFill>
                  <a:srgbClr val="C00000"/>
                </a:solidFill>
                <a:latin typeface="+mj-lt"/>
              </a:rPr>
              <a:t> pow. </a:t>
            </a:r>
            <a:r>
              <a:rPr lang="pl-PL" dirty="0" smtClean="0">
                <a:solidFill>
                  <a:srgbClr val="C00000"/>
                </a:solidFill>
                <a:latin typeface="+mj-lt"/>
              </a:rPr>
              <a:t>18,87 m</a:t>
            </a:r>
            <a:r>
              <a:rPr lang="pl-PL" baseline="30000" dirty="0" smtClean="0">
                <a:solidFill>
                  <a:srgbClr val="C00000"/>
                </a:solidFill>
                <a:latin typeface="+mj-lt"/>
              </a:rPr>
              <a:t>2</a:t>
            </a:r>
            <a:r>
              <a:rPr lang="pl-PL" dirty="0" smtClean="0">
                <a:solidFill>
                  <a:srgbClr val="C00000"/>
                </a:solidFill>
                <a:latin typeface="+mj-lt"/>
              </a:rPr>
              <a:t> - </a:t>
            </a:r>
            <a:r>
              <a:rPr lang="pl-PL" dirty="0" smtClean="0">
                <a:solidFill>
                  <a:srgbClr val="C00000"/>
                </a:solidFill>
                <a:latin typeface="+mj-lt"/>
              </a:rPr>
              <a:t>CHOSZCZNO UL. WOLNOŚCI 41 (W BUDYNKU DWORCA PKP)</a:t>
            </a:r>
            <a:endParaRPr lang="pl-PL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89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936" y="920060"/>
            <a:ext cx="6731215" cy="5048411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89000"/>
              </a:schemeClr>
            </a:glow>
            <a:outerShdw dist="50800" dir="5400000" algn="ctr" rotWithShape="0">
              <a:srgbClr val="000000">
                <a:alpha val="0"/>
              </a:srgbClr>
            </a:outerShdw>
            <a:softEdge rad="2540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837465" y="457200"/>
            <a:ext cx="3932237" cy="1600200"/>
          </a:xfrm>
        </p:spPr>
        <p:txBody>
          <a:bodyPr anchor="ctr">
            <a:noAutofit/>
          </a:bodyPr>
          <a:lstStyle/>
          <a:p>
            <a:pPr algn="ctr"/>
            <a:r>
              <a:rPr lang="pl-PL" sz="24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  <a:t>Lokal użytkowy</a:t>
            </a:r>
            <a:br>
              <a:rPr lang="pl-PL" sz="24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</a:br>
            <a:r>
              <a:rPr lang="pl-PL" sz="24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  <a:t>Choszczno, ul. Wolności 41</a:t>
            </a:r>
            <a:br>
              <a:rPr lang="pl-PL" sz="24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</a:br>
            <a:r>
              <a:rPr lang="pl-PL" sz="24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  <a:t>(w budynku Dworca PKP)</a:t>
            </a:r>
            <a:endParaRPr lang="pl-PL" sz="2400" dirty="0">
              <a:ea typeface="DejaVu Serif Condensed" panose="02060606050605020204" pitchFamily="18" charset="0"/>
              <a:cs typeface="DejaVu Serif Condensed" panose="02060606050605020204" pitchFamily="18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6837465" y="2283542"/>
            <a:ext cx="3932237" cy="4252784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r>
              <a:rPr lang="pl-PL" dirty="0" smtClean="0"/>
              <a:t>Przedmiot dzierżawy: lokal użytkowy                    o powierzchni 18,87 m</a:t>
            </a:r>
            <a:r>
              <a:rPr lang="pl-PL" baseline="30000" dirty="0" smtClean="0"/>
              <a:t>2 </a:t>
            </a:r>
            <a:r>
              <a:rPr lang="pl-PL" dirty="0" smtClean="0"/>
              <a:t>– </a:t>
            </a:r>
            <a:r>
              <a:rPr lang="pl-PL" b="1" dirty="0" smtClean="0"/>
              <a:t>z przeznaczeniem na prowadzenie działalności gastronomicznej.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r>
              <a:rPr lang="pl-PL" dirty="0" smtClean="0"/>
              <a:t>Lokal położony jest na działce nr 26/50. W skład wydzierżawianej powierzchni wchodzi część     do wyłącznego korzystania przez dzierżawcę o pow. użytkowej 17,62 m</a:t>
            </a:r>
            <a:r>
              <a:rPr lang="pl-PL" baseline="30000" dirty="0" smtClean="0"/>
              <a:t>2</a:t>
            </a:r>
            <a:r>
              <a:rPr lang="pl-PL" dirty="0" smtClean="0"/>
              <a:t>, tj. </a:t>
            </a:r>
            <a:r>
              <a:rPr lang="pl-PL" b="1" dirty="0" smtClean="0"/>
              <a:t>bar wydawczy, komunikacja bufetu, zaplecze i toaleta pracownicza</a:t>
            </a:r>
            <a:r>
              <a:rPr lang="pl-PL" dirty="0" smtClean="0"/>
              <a:t>. Dzierżawie podlega również powierzchnia wspólna (ciągi komunikacyjne) o pow. 1,25 m</a:t>
            </a:r>
            <a:r>
              <a:rPr lang="pl-PL" baseline="30000" dirty="0" smtClean="0"/>
              <a:t>2</a:t>
            </a:r>
            <a:r>
              <a:rPr lang="pl-PL" dirty="0" smtClean="0"/>
              <a:t>. </a:t>
            </a:r>
            <a:endParaRPr lang="pl-PL" dirty="0" smtClean="0"/>
          </a:p>
          <a:p>
            <a:pPr algn="ctr"/>
            <a:r>
              <a:rPr lang="pl-PL" dirty="0" smtClean="0"/>
              <a:t>Okres dzierżawy: </a:t>
            </a:r>
            <a:r>
              <a:rPr lang="pl-PL" b="1" dirty="0" smtClean="0"/>
              <a:t>czas nieoznaczony.</a:t>
            </a:r>
          </a:p>
          <a:p>
            <a:pPr algn="ctr">
              <a:spcBef>
                <a:spcPts val="0"/>
              </a:spcBef>
            </a:pPr>
            <a:r>
              <a:rPr lang="pl-PL" dirty="0" smtClean="0"/>
              <a:t>Tryb dzierżawy: przetarg w przypadku złożenia </a:t>
            </a:r>
          </a:p>
          <a:p>
            <a:pPr algn="ctr">
              <a:spcBef>
                <a:spcPts val="0"/>
              </a:spcBef>
            </a:pPr>
            <a:r>
              <a:rPr lang="pl-PL" dirty="0" smtClean="0"/>
              <a:t>co najmniej dwóch ofert.</a:t>
            </a:r>
            <a:endParaRPr lang="pl-PL" b="1" dirty="0" smtClean="0"/>
          </a:p>
          <a:p>
            <a:pPr algn="ctr"/>
            <a:r>
              <a:rPr lang="pl-PL" b="1" dirty="0" smtClean="0"/>
              <a:t>Termin składania ofert: do 08 marca 2022 r. </a:t>
            </a:r>
          </a:p>
          <a:p>
            <a:pPr algn="ctr">
              <a:spcBef>
                <a:spcPts val="600"/>
              </a:spcBef>
            </a:pPr>
            <a:endParaRPr lang="pl-PL" sz="1300" b="1" dirty="0" smtClean="0"/>
          </a:p>
          <a:p>
            <a:pPr algn="ctr">
              <a:spcBef>
                <a:spcPts val="600"/>
              </a:spcBef>
            </a:pPr>
            <a:r>
              <a:rPr lang="pl-PL" sz="1300" b="1" dirty="0" smtClean="0"/>
              <a:t>Informacji udziela:</a:t>
            </a:r>
          </a:p>
          <a:p>
            <a:pPr algn="ctr">
              <a:spcBef>
                <a:spcPts val="600"/>
              </a:spcBef>
            </a:pPr>
            <a:r>
              <a:rPr lang="pl-PL" sz="1300" b="1" dirty="0" smtClean="0"/>
              <a:t> Wydział Administracji Lokalami 95 765 9394</a:t>
            </a:r>
            <a:endParaRPr lang="pl-PL" sz="1300" b="1" dirty="0"/>
          </a:p>
        </p:txBody>
      </p:sp>
    </p:spTree>
    <p:extLst>
      <p:ext uri="{BB962C8B-B14F-4D97-AF65-F5344CB8AC3E}">
        <p14:creationId xmlns:p14="http://schemas.microsoft.com/office/powerpoint/2010/main" val="40368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8144"/>
            <a:ext cx="3932237" cy="99995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l-PL" sz="28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  <a:t>Lokal użytkowy </a:t>
            </a:r>
            <a:br>
              <a:rPr lang="pl-PL" sz="28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</a:br>
            <a:r>
              <a:rPr lang="pl-PL" sz="28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  <a:t>Choszczno, ul. Wolności 41</a:t>
            </a:r>
            <a:br>
              <a:rPr lang="pl-PL" sz="28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</a:br>
            <a:r>
              <a:rPr lang="pl-PL" sz="28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  <a:t>(w budynku </a:t>
            </a:r>
            <a:r>
              <a:rPr lang="pl-PL" sz="24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  <a:t>Dworca</a:t>
            </a:r>
            <a:r>
              <a:rPr lang="pl-PL" sz="2800" dirty="0" smtClean="0">
                <a:ea typeface="DejaVu Serif Condensed" panose="02060606050605020204" pitchFamily="18" charset="0"/>
                <a:cs typeface="DejaVu Serif Condensed" panose="02060606050605020204" pitchFamily="18" charset="0"/>
              </a:rPr>
              <a:t> PKP)</a:t>
            </a:r>
            <a:endParaRPr lang="pl-PL" sz="28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1721708"/>
            <a:ext cx="3932237" cy="4964232"/>
          </a:xfrm>
        </p:spPr>
        <p:txBody>
          <a:bodyPr>
            <a:normAutofit fontScale="77500" lnSpcReduction="20000"/>
          </a:bodyPr>
          <a:lstStyle/>
          <a:p>
            <a:pPr algn="ctr">
              <a:spcBef>
                <a:spcPts val="0"/>
              </a:spcBef>
            </a:pPr>
            <a:r>
              <a:rPr lang="pl-PL" sz="1800" b="1" dirty="0" smtClean="0">
                <a:solidFill>
                  <a:srgbClr val="C00000"/>
                </a:solidFill>
              </a:rPr>
              <a:t>Miesięczna stawka czynszu: </a:t>
            </a:r>
            <a:r>
              <a:rPr lang="pl-PL" sz="2100" b="1" dirty="0" smtClean="0">
                <a:solidFill>
                  <a:srgbClr val="C00000"/>
                </a:solidFill>
              </a:rPr>
              <a:t>21,73 zł netto/m</a:t>
            </a:r>
            <a:r>
              <a:rPr lang="pl-PL" sz="2100" b="1" baseline="30000" dirty="0" smtClean="0">
                <a:solidFill>
                  <a:srgbClr val="C00000"/>
                </a:solidFill>
              </a:rPr>
              <a:t>2</a:t>
            </a:r>
            <a:r>
              <a:rPr lang="pl-PL" sz="2100" dirty="0" smtClean="0">
                <a:solidFill>
                  <a:srgbClr val="C00000"/>
                </a:solidFill>
              </a:rPr>
              <a:t>,</a:t>
            </a:r>
            <a:r>
              <a:rPr lang="pl-PL" sz="2100" b="1" baseline="30000" dirty="0" smtClean="0">
                <a:solidFill>
                  <a:srgbClr val="C00000"/>
                </a:solidFill>
              </a:rPr>
              <a:t>  </a:t>
            </a:r>
          </a:p>
          <a:p>
            <a:pPr algn="ctr">
              <a:spcBef>
                <a:spcPts val="0"/>
              </a:spcBef>
            </a:pPr>
            <a:r>
              <a:rPr lang="pl-PL" sz="2100" b="1" dirty="0" smtClean="0"/>
              <a:t>                                tj. 504,36 zł brutto.</a:t>
            </a:r>
          </a:p>
          <a:p>
            <a:pPr algn="just"/>
            <a:r>
              <a:rPr lang="pl-PL" dirty="0" smtClean="0"/>
              <a:t>Dzierżawca poza czynszem uiszcza koszty eksploatacji:</a:t>
            </a:r>
          </a:p>
          <a:p>
            <a:pPr marL="285750" indent="-285750" algn="just">
              <a:spcBef>
                <a:spcPts val="300"/>
              </a:spcBef>
              <a:buFont typeface="Calibri" panose="020F0502020204030204" pitchFamily="34" charset="0"/>
              <a:buChar char="‒"/>
            </a:pPr>
            <a:r>
              <a:rPr lang="pl-PL" dirty="0" smtClean="0"/>
              <a:t>woda i ścieki na podstawie faktury obciążeniowej wystawionej przez wydzierżawiającego,</a:t>
            </a:r>
          </a:p>
          <a:p>
            <a:pPr marL="285750" indent="-285750" algn="just">
              <a:spcBef>
                <a:spcPts val="300"/>
              </a:spcBef>
              <a:buFont typeface="Calibri" panose="020F0502020204030204" pitchFamily="34" charset="0"/>
              <a:buChar char="‒"/>
            </a:pPr>
            <a:r>
              <a:rPr lang="pl-PL" dirty="0" smtClean="0"/>
              <a:t>energia elektryczna na podstawie wskazań podlicznika,</a:t>
            </a:r>
          </a:p>
          <a:p>
            <a:pPr marL="285750" indent="-285750" algn="just">
              <a:spcBef>
                <a:spcPts val="300"/>
              </a:spcBef>
              <a:buFont typeface="Calibri" panose="020F0502020204030204" pitchFamily="34" charset="0"/>
              <a:buChar char="‒"/>
            </a:pPr>
            <a:r>
              <a:rPr lang="pl-PL" dirty="0" smtClean="0"/>
              <a:t>gaz na potrzeby CO na podstawie faktury obciążeniowej sporządzonej przez wydzierżawiającego,</a:t>
            </a:r>
          </a:p>
          <a:p>
            <a:pPr marL="285750" indent="-285750" algn="just">
              <a:spcBef>
                <a:spcPts val="300"/>
              </a:spcBef>
              <a:buFont typeface="Calibri" panose="020F0502020204030204" pitchFamily="34" charset="0"/>
              <a:buChar char="‒"/>
            </a:pPr>
            <a:r>
              <a:rPr lang="pl-PL" dirty="0" smtClean="0"/>
              <a:t>wywóz odpadów na podstawie indywidualnej umowy zawartej z przedsiębiorstwem komunalnym.</a:t>
            </a:r>
          </a:p>
          <a:p>
            <a:pPr algn="just">
              <a:spcBef>
                <a:spcPts val="300"/>
              </a:spcBef>
            </a:pPr>
            <a:r>
              <a:rPr lang="pl-PL" dirty="0" smtClean="0"/>
              <a:t>Dzierżawca zobowiązuje się do płacenia obciążeń publiczno-prawnych z przedmiotu dzierżawy wynikających                      z odpowiednich przepisów podatkowych.</a:t>
            </a:r>
          </a:p>
          <a:p>
            <a:pPr algn="just"/>
            <a:r>
              <a:rPr lang="pl-PL" b="1" dirty="0" smtClean="0"/>
              <a:t>Lokal wyposażony jest w instalację elektryczną, wodociągowo-kanalizacyjną, centralnego ogrzewania, przeciwpożarową, wentylacyjną.</a:t>
            </a:r>
          </a:p>
          <a:p>
            <a:pPr algn="just"/>
            <a:r>
              <a:rPr lang="pl-PL" b="1" dirty="0" smtClean="0"/>
              <a:t>Ponadto budynek:</a:t>
            </a:r>
          </a:p>
          <a:p>
            <a:pPr algn="just">
              <a:spcBef>
                <a:spcPts val="300"/>
              </a:spcBef>
            </a:pPr>
            <a:r>
              <a:rPr lang="pl-PL" b="1" dirty="0" smtClean="0"/>
              <a:t>* objęty jest całodobową ochroną;</a:t>
            </a:r>
          </a:p>
          <a:p>
            <a:pPr algn="just">
              <a:spcBef>
                <a:spcPts val="300"/>
              </a:spcBef>
            </a:pPr>
            <a:r>
              <a:rPr lang="pl-PL" b="1" dirty="0" smtClean="0"/>
              <a:t>* wraz z terenem przyległym jest monitorowany.</a:t>
            </a:r>
          </a:p>
          <a:p>
            <a:pPr algn="just"/>
            <a:r>
              <a:rPr lang="pl-PL" b="1" dirty="0" smtClean="0"/>
              <a:t>Części przeznaczone do odprawy podróżnych (poczekalnia, toalety, sala konsumentów) są sprzątane przez firmę zewnętrzną w ramach usług świadczonych na rzecz Gminy Choszczno. </a:t>
            </a:r>
          </a:p>
          <a:p>
            <a:pPr algn="just"/>
            <a:r>
              <a:rPr lang="pl-PL" dirty="0" smtClean="0"/>
              <a:t>W części budynku funkcjonuje Miejsko-Gminny Ośrodek Pomocy Społecznej.</a:t>
            </a:r>
            <a:endParaRPr lang="pl-PL" b="1" dirty="0" smtClean="0"/>
          </a:p>
          <a:p>
            <a:pPr algn="just"/>
            <a:r>
              <a:rPr lang="pl-PL" dirty="0" smtClean="0"/>
              <a:t>Poczekalnia dla podróżnych czynna jest w godzinach przejazdów pociągów zgodnie z aktualnym rozkładem jazdy (3:15 – 23:15).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7312" y="997024"/>
            <a:ext cx="4311037" cy="323327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7519" y="2857504"/>
            <a:ext cx="4375355" cy="328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lum bright="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3043" y="554802"/>
            <a:ext cx="3136207" cy="235215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lum bright="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5671" y="3843790"/>
            <a:ext cx="3249673" cy="243725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lum bright="1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1566" y="3843981"/>
            <a:ext cx="3251199" cy="243839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lum bright="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3053" y="3843295"/>
            <a:ext cx="3245709" cy="243428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545" y="554953"/>
            <a:ext cx="3137416" cy="235306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3134" y="558713"/>
            <a:ext cx="3131737" cy="234880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4" cstate="print">
            <a:lum bright="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0740" y="554802"/>
            <a:ext cx="3136210" cy="2352157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7000" y="3856969"/>
            <a:ext cx="3236357" cy="242726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9336" y="3856971"/>
            <a:ext cx="3236354" cy="24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Lokalizacja:</a:t>
            </a:r>
            <a:br>
              <a:rPr lang="pl-PL" dirty="0" smtClean="0"/>
            </a:br>
            <a:r>
              <a:rPr lang="pl-PL" sz="2400" dirty="0" smtClean="0"/>
              <a:t>Nieruchomość położona jest w m. Choszczno przy ul. Wolności 41.</a:t>
            </a:r>
            <a:br>
              <a:rPr lang="pl-PL" sz="2400" dirty="0" smtClean="0"/>
            </a:br>
            <a:r>
              <a:rPr lang="pl-PL" sz="2400" dirty="0" smtClean="0"/>
              <a:t>Lokal położony jest przy linii kolejowej Poznań - Szczecin.</a:t>
            </a:r>
            <a:br>
              <a:rPr lang="pl-PL" sz="2400" dirty="0" smtClean="0"/>
            </a:br>
            <a:r>
              <a:rPr lang="pl-PL" sz="2400" dirty="0" smtClean="0"/>
              <a:t>Z poczekalni korzystają podróżni – dojeżdżający do pracy, szkół i inni.</a:t>
            </a:r>
            <a:br>
              <a:rPr lang="pl-PL" sz="2400" dirty="0" smtClean="0"/>
            </a:br>
            <a:r>
              <a:rPr lang="pl-PL" sz="2400" dirty="0" smtClean="0"/>
              <a:t>Do budynku przynależy ogólnodostępny parking.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20" y="2067697"/>
            <a:ext cx="10353959" cy="4316960"/>
          </a:xfrm>
        </p:spPr>
      </p:pic>
    </p:spTree>
    <p:extLst>
      <p:ext uri="{BB962C8B-B14F-4D97-AF65-F5344CB8AC3E}">
        <p14:creationId xmlns:p14="http://schemas.microsoft.com/office/powerpoint/2010/main" val="187120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WYKAZ </a:t>
            </a:r>
            <a:r>
              <a:rPr lang="pl-PL" sz="3600" b="1" dirty="0"/>
              <a:t>NIERUCHOMOŚCI </a:t>
            </a:r>
            <a:r>
              <a:rPr lang="pl-PL" sz="3600" b="1" kern="100" dirty="0"/>
              <a:t>PRZEZNACZONEJ</a:t>
            </a:r>
            <a:r>
              <a:rPr lang="pl-PL" sz="3600" b="1" dirty="0"/>
              <a:t> DO DZIERŻAWY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00216" y="1252151"/>
            <a:ext cx="10653584" cy="5412260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pl-PL" sz="2500" dirty="0"/>
              <a:t>Burmistrz Choszczna na podstawie art. 35 ust. 1 i 2 ustawy z dnia 21 sierpnia 1997 r. o gospodarce nieruchomościami (Dz. U. z 2021 r. poz. 1899 i poz. 815), podaje do publicznej wiadomości na okres 21 dni wykaz nieruchomości przeznaczonej do dzierżawy:</a:t>
            </a:r>
          </a:p>
          <a:p>
            <a:pPr marL="0" indent="0">
              <a:buNone/>
            </a:pPr>
            <a:r>
              <a:rPr lang="pl-PL" sz="2500" dirty="0"/>
              <a:t>1. </a:t>
            </a:r>
            <a:r>
              <a:rPr lang="pl-PL" sz="2500" b="1" dirty="0"/>
              <a:t>Nieruchomość oznaczoną nr działki </a:t>
            </a:r>
            <a:r>
              <a:rPr lang="pl-PL" sz="2500" b="1" dirty="0" smtClean="0"/>
              <a:t>26/50 o</a:t>
            </a:r>
            <a:r>
              <a:rPr lang="pl-PL" sz="2500" b="1" dirty="0"/>
              <a:t> pow. ogólnej 1094 m</a:t>
            </a:r>
            <a:r>
              <a:rPr lang="pl-PL" sz="2500" b="1" baseline="30000" dirty="0"/>
              <a:t>2</a:t>
            </a:r>
            <a:endParaRPr lang="pl-PL" sz="2500" dirty="0"/>
          </a:p>
          <a:p>
            <a:pPr marL="0" indent="0">
              <a:buNone/>
            </a:pPr>
            <a:r>
              <a:rPr lang="pl-PL" sz="2500" dirty="0"/>
              <a:t>1) </a:t>
            </a:r>
            <a:r>
              <a:rPr lang="pl-PL" sz="2500" b="1" dirty="0"/>
              <a:t>dane ogólne</a:t>
            </a:r>
            <a:r>
              <a:rPr lang="pl-PL" sz="2500" b="1" dirty="0" smtClean="0"/>
              <a:t>:</a:t>
            </a:r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 algn="just">
              <a:buNone/>
            </a:pPr>
            <a:r>
              <a:rPr lang="pl-PL" sz="2500" dirty="0"/>
              <a:t>2) </a:t>
            </a:r>
            <a:r>
              <a:rPr lang="pl-PL" sz="2500" b="1" dirty="0"/>
              <a:t>opis nieruchomości: </a:t>
            </a:r>
            <a:r>
              <a:rPr lang="pl-PL" sz="2500" dirty="0"/>
              <a:t>przedmiotem </a:t>
            </a:r>
            <a:r>
              <a:rPr lang="pl-PL" sz="2500" dirty="0" smtClean="0"/>
              <a:t>dzierżawy </a:t>
            </a:r>
            <a:r>
              <a:rPr lang="pl-PL" sz="2500" dirty="0"/>
              <a:t>jest część nieruchomości położonej na działce nr 26/50 o pow. użytkowej 18,87 m</a:t>
            </a:r>
            <a:r>
              <a:rPr lang="pl-PL" sz="2500" baseline="30000" dirty="0"/>
              <a:t>2</a:t>
            </a:r>
            <a:r>
              <a:rPr lang="pl-PL" sz="2500" dirty="0"/>
              <a:t>, zlokalizowanej w Choszcznie  </a:t>
            </a:r>
            <a:r>
              <a:rPr lang="pl-PL" sz="2500" dirty="0" smtClean="0"/>
              <a:t>        przy ul. Wolności </a:t>
            </a:r>
            <a:r>
              <a:rPr lang="pl-PL" sz="2500" dirty="0"/>
              <a:t>41 (dworzec PKP). W skład </a:t>
            </a:r>
            <a:r>
              <a:rPr lang="pl-PL" sz="2500" dirty="0" smtClean="0"/>
              <a:t>dzierżawionej </a:t>
            </a:r>
            <a:r>
              <a:rPr lang="pl-PL" sz="2500" dirty="0"/>
              <a:t>powierzchni wchodzi część do wyłącznego korzystania przez </a:t>
            </a:r>
            <a:r>
              <a:rPr lang="pl-PL" sz="2500" dirty="0" smtClean="0"/>
              <a:t>dzierżawcę </a:t>
            </a:r>
            <a:r>
              <a:rPr lang="pl-PL" sz="2500" dirty="0"/>
              <a:t>o pow. użytkowej 17,62 m</a:t>
            </a:r>
            <a:r>
              <a:rPr lang="pl-PL" sz="2500" baseline="30000" dirty="0"/>
              <a:t>2</a:t>
            </a:r>
            <a:r>
              <a:rPr lang="pl-PL" sz="2500" dirty="0"/>
              <a:t>, </a:t>
            </a:r>
            <a:r>
              <a:rPr lang="pl-PL" sz="2500" dirty="0" smtClean="0"/>
              <a:t>                tj</a:t>
            </a:r>
            <a:r>
              <a:rPr lang="pl-PL" sz="2500" dirty="0"/>
              <a:t>. bar wydawczy, komunikacja bufetu, zaplecze i toaleta pracownicza. </a:t>
            </a:r>
            <a:r>
              <a:rPr lang="pl-PL" sz="2500" dirty="0" smtClean="0"/>
              <a:t>Dzierżawie </a:t>
            </a:r>
            <a:r>
              <a:rPr lang="pl-PL" sz="2500" dirty="0"/>
              <a:t>podlega również powierzchnia wspólna (ciągi komunikacyjne) o pow. 1,25 m</a:t>
            </a:r>
            <a:r>
              <a:rPr lang="pl-PL" sz="2500" baseline="30000" dirty="0"/>
              <a:t>2</a:t>
            </a:r>
            <a:r>
              <a:rPr lang="pl-PL" sz="2500" dirty="0"/>
              <a:t>. </a:t>
            </a:r>
            <a:r>
              <a:rPr lang="pl-PL" sz="2500" dirty="0" smtClean="0"/>
              <a:t>Obiekt </a:t>
            </a:r>
            <a:r>
              <a:rPr lang="pl-PL" sz="2500" dirty="0"/>
              <a:t>stacji w zakresie udostępniania dla podróżnych będzie funkcjonować w godzinach przejazdu pociągów, zgodnie z aktualnym rozkładem jazdy;</a:t>
            </a:r>
          </a:p>
          <a:p>
            <a:pPr marL="0" indent="0">
              <a:buNone/>
            </a:pPr>
            <a:r>
              <a:rPr lang="pl-PL" sz="2500" dirty="0"/>
              <a:t>3) </a:t>
            </a:r>
            <a:r>
              <a:rPr lang="pl-PL" sz="2500" b="1" dirty="0"/>
              <a:t>czas dzierżawy: </a:t>
            </a:r>
            <a:r>
              <a:rPr lang="pl-PL" sz="2500" dirty="0"/>
              <a:t>nieoznaczony;</a:t>
            </a:r>
          </a:p>
          <a:p>
            <a:pPr marL="0" indent="0">
              <a:buNone/>
            </a:pPr>
            <a:r>
              <a:rPr lang="pl-PL" sz="2500" dirty="0"/>
              <a:t>4) </a:t>
            </a:r>
            <a:r>
              <a:rPr lang="pl-PL" sz="2500" b="1" dirty="0"/>
              <a:t>przeznaczenie nieruchomości i sposób zagospodarowania: </a:t>
            </a:r>
            <a:r>
              <a:rPr lang="pl-PL" sz="2500" dirty="0"/>
              <a:t>część nieruchomości z przeznaczeniem na prowadzenie działalności gospodarczej - bufetu;</a:t>
            </a:r>
          </a:p>
          <a:p>
            <a:pPr marL="0" indent="0">
              <a:buNone/>
            </a:pPr>
            <a:r>
              <a:rPr lang="pl-PL" sz="2500" dirty="0"/>
              <a:t>5) </a:t>
            </a:r>
            <a:r>
              <a:rPr lang="pl-PL" sz="2500" b="1" dirty="0"/>
              <a:t>termin zagospodarowania: </a:t>
            </a:r>
            <a:r>
              <a:rPr lang="pl-PL" sz="2500" dirty="0"/>
              <a:t>nie dotyczy;</a:t>
            </a:r>
          </a:p>
          <a:p>
            <a:pPr marL="0" indent="0">
              <a:buNone/>
            </a:pPr>
            <a:r>
              <a:rPr lang="pl-PL" sz="2500" dirty="0"/>
              <a:t>6) </a:t>
            </a:r>
            <a:r>
              <a:rPr lang="pl-PL" sz="2500" b="1" dirty="0"/>
              <a:t>termin składania wniosków: </a:t>
            </a:r>
            <a:r>
              <a:rPr lang="pl-PL" sz="2500" dirty="0"/>
              <a:t>do dnia 8 marca 2022 r.</a:t>
            </a:r>
          </a:p>
          <a:p>
            <a:pPr marL="0" indent="0">
              <a:buNone/>
            </a:pPr>
            <a:r>
              <a:rPr lang="pl-PL" sz="2500" dirty="0"/>
              <a:t>7) </a:t>
            </a:r>
            <a:r>
              <a:rPr lang="pl-PL" sz="2500" b="1" dirty="0"/>
              <a:t>cena nieruchomości: </a:t>
            </a:r>
            <a:r>
              <a:rPr lang="pl-PL" sz="2500" dirty="0"/>
              <a:t>nie dotyczy;</a:t>
            </a:r>
          </a:p>
          <a:p>
            <a:pPr marL="0" indent="0" algn="just">
              <a:buNone/>
            </a:pPr>
            <a:r>
              <a:rPr lang="pl-PL" sz="2500" dirty="0"/>
              <a:t>8) </a:t>
            </a:r>
            <a:r>
              <a:rPr lang="pl-PL" sz="2500" b="1" dirty="0"/>
              <a:t>wysokość czynszu z tytułu dzierżawy: </a:t>
            </a:r>
            <a:r>
              <a:rPr lang="pl-PL" sz="2500" dirty="0"/>
              <a:t>miesięczny czynsz zostanie ustalony w umowie </a:t>
            </a:r>
            <a:r>
              <a:rPr lang="pl-PL" sz="2500" dirty="0" smtClean="0"/>
              <a:t>dzierżawy </a:t>
            </a:r>
            <a:r>
              <a:rPr lang="pl-PL" sz="2500" dirty="0"/>
              <a:t>według stawki 21,73 zł netto / m</a:t>
            </a:r>
            <a:r>
              <a:rPr lang="pl-PL" sz="2500" baseline="30000" dirty="0"/>
              <a:t>2 </a:t>
            </a:r>
            <a:r>
              <a:rPr lang="pl-PL" sz="2500" dirty="0"/>
              <a:t>lub zgodnie ze stawką ustaloną w drodze przetargu za dzierżawę części nieruchomości w przypadku złożenia co najmniej dwóch ofert. Czynsz płatny jest z góry do dnia 10 każdego miesiąca, podwyższony o podatek VAT na podstawie obowiązujących stawek;</a:t>
            </a:r>
          </a:p>
          <a:p>
            <a:pPr marL="0" indent="0" algn="just">
              <a:buNone/>
            </a:pPr>
            <a:r>
              <a:rPr lang="pl-PL" sz="2500" dirty="0"/>
              <a:t>9) </a:t>
            </a:r>
            <a:r>
              <a:rPr lang="pl-PL" sz="2500" b="1" dirty="0"/>
              <a:t>zasady aktualizacji opłat: </a:t>
            </a:r>
            <a:r>
              <a:rPr lang="pl-PL" sz="2500" dirty="0"/>
              <a:t>stawki czynszu podlegać będą waloryzacji o średnioroczny wskaźnik cen towarów i usług konsumpcyjnych ogłoszony przez Prezesa Głównego Urzędu Statystycznego w styczniu każdego roku. Zmiana wysokości opłat nastąpi na piśmie. 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070273"/>
              </p:ext>
            </p:extLst>
          </p:nvPr>
        </p:nvGraphicFramePr>
        <p:xfrm>
          <a:off x="2032000" y="2062433"/>
          <a:ext cx="8128000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Położenie</a:t>
                      </a:r>
                      <a:r>
                        <a:rPr lang="pl-PL" sz="1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nieruchomości</a:t>
                      </a:r>
                      <a:endParaRPr lang="pl-PL" sz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 działki</a:t>
                      </a:r>
                      <a:endParaRPr lang="pl-PL" sz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 księgi wieczystej</a:t>
                      </a:r>
                      <a:endParaRPr lang="pl-PL" sz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Powierzchnia użytkowa przedmiotu najmu</a:t>
                      </a:r>
                      <a:endParaRPr lang="pl-PL" sz="1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Choszczno, ul. Wolności 41</a:t>
                      </a:r>
                      <a:endParaRPr lang="pl-PL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26/50 pow. 1094 m</a:t>
                      </a:r>
                      <a:r>
                        <a:rPr lang="pl-PL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l-PL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KW-SZ1C/00032286/8</a:t>
                      </a:r>
                      <a:endParaRPr lang="pl-PL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pow. użytkowa - 17,62 m</a:t>
                      </a:r>
                      <a:r>
                        <a:rPr lang="pl-PL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l-PL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l-PL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pow. wspólna - 1,25 m</a:t>
                      </a:r>
                      <a:r>
                        <a:rPr lang="pl-PL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l-PL" sz="1000" dirty="0"/>
                    </a:p>
                  </a:txBody>
                  <a:tcPr anchor="ctr"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pl-PL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Przeznaczenie w planie: brak planu miejscowego.</a:t>
                      </a:r>
                    </a:p>
                    <a:p>
                      <a:pPr algn="ctr"/>
                      <a:r>
                        <a:rPr lang="pl-PL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Przeznaczenie w studium uwarunkowań i kierunków zagospodarowania: tereny zabudowy usługowej, częściowo strefa ochrony archeologicznej, obiekt wpisany do gminnej ewidencji zabytków, U- tereny zabudowy usługowej</a:t>
                      </a:r>
                      <a:endParaRPr lang="pl-PL" sz="1000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3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298</Words>
  <Application>Microsoft Office PowerPoint</Application>
  <PresentationFormat>Panoramiczny</PresentationFormat>
  <Paragraphs>58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DejaVu Serif Condensed</vt:lpstr>
      <vt:lpstr>Motyw pakietu Office</vt:lpstr>
      <vt:lpstr>LOKAL UŻYTKOWY PRZEZNACZONY DO DZIERŻAWY</vt:lpstr>
      <vt:lpstr>Lokal użytkowy Choszczno, ul. Wolności 41 (w budynku Dworca PKP)</vt:lpstr>
      <vt:lpstr>Lokal użytkowy  Choszczno, ul. Wolności 41 (w budynku Dworca PKP)</vt:lpstr>
      <vt:lpstr>Prezentacja programu PowerPoint</vt:lpstr>
      <vt:lpstr>Lokalizacja: Nieruchomość położona jest w m. Choszczno przy ul. Wolności 41. Lokal położony jest przy linii kolejowej Poznań - Szczecin. Z poczekalni korzystają podróżni – dojeżdżający do pracy, szkół i inni. Do budynku przynależy ogólnodostępny parking.</vt:lpstr>
      <vt:lpstr> WYKAZ NIERUCHOMOŚCI PRZEZNACZONEJ DO DZIERŻAWY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LOKAL UŻYTKOWY PRZEZNACZONY NA WYNAJEM</dc:title>
  <dc:creator>Ilona Jarmaszewicz</dc:creator>
  <cp:lastModifiedBy>Ilona Jarmaszewicz</cp:lastModifiedBy>
  <cp:revision>26</cp:revision>
  <cp:lastPrinted>2022-02-17T10:24:23Z</cp:lastPrinted>
  <dcterms:created xsi:type="dcterms:W3CDTF">2022-02-17T08:29:00Z</dcterms:created>
  <dcterms:modified xsi:type="dcterms:W3CDTF">2022-02-17T11:36:24Z</dcterms:modified>
</cp:coreProperties>
</file>